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FFFF"/>
    <a:srgbClr val="6600CC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5A465B0F-A5B8-4A7D-B5D6-39BEE9076591}" type="datetimeFigureOut">
              <a:rPr lang="en-CA" smtClean="0"/>
              <a:t>25/01/2012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7BEE6-0A85-4286-BAC5-D0B318A531FF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5B0F-A5B8-4A7D-B5D6-39BEE9076591}" type="datetimeFigureOut">
              <a:rPr lang="en-CA" smtClean="0"/>
              <a:t>25/01/2012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7BEE6-0A85-4286-BAC5-D0B318A531FF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5B0F-A5B8-4A7D-B5D6-39BEE9076591}" type="datetimeFigureOut">
              <a:rPr lang="en-CA" smtClean="0"/>
              <a:t>25/01/2012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7BEE6-0A85-4286-BAC5-D0B318A531FF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5B0F-A5B8-4A7D-B5D6-39BEE9076591}" type="datetimeFigureOut">
              <a:rPr lang="en-CA" smtClean="0"/>
              <a:t>25/01/2012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7BEE6-0A85-4286-BAC5-D0B318A531FF}" type="slidenum">
              <a:rPr lang="en-CA" smtClean="0"/>
              <a:t>‹#›</a:t>
            </a:fld>
            <a:endParaRPr lang="en-CA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5B0F-A5B8-4A7D-B5D6-39BEE9076591}" type="datetimeFigureOut">
              <a:rPr lang="en-CA" smtClean="0"/>
              <a:t>25/01/2012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7BEE6-0A85-4286-BAC5-D0B318A531FF}" type="slidenum">
              <a:rPr lang="en-CA" smtClean="0"/>
              <a:t>‹#›</a:t>
            </a:fld>
            <a:endParaRPr lang="en-CA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5B0F-A5B8-4A7D-B5D6-39BEE9076591}" type="datetimeFigureOut">
              <a:rPr lang="en-CA" smtClean="0"/>
              <a:t>25/01/2012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7BEE6-0A85-4286-BAC5-D0B318A531FF}" type="slidenum">
              <a:rPr lang="en-CA" smtClean="0"/>
              <a:t>‹#›</a:t>
            </a:fld>
            <a:endParaRPr lang="en-CA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5B0F-A5B8-4A7D-B5D6-39BEE9076591}" type="datetimeFigureOut">
              <a:rPr lang="en-CA" smtClean="0"/>
              <a:t>25/01/2012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7BEE6-0A85-4286-BAC5-D0B318A531FF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5B0F-A5B8-4A7D-B5D6-39BEE9076591}" type="datetimeFigureOut">
              <a:rPr lang="en-CA" smtClean="0"/>
              <a:t>25/01/2012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7BEE6-0A85-4286-BAC5-D0B318A531FF}" type="slidenum">
              <a:rPr lang="en-CA" smtClean="0"/>
              <a:t>‹#›</a:t>
            </a:fld>
            <a:endParaRPr lang="en-CA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5B0F-A5B8-4A7D-B5D6-39BEE9076591}" type="datetimeFigureOut">
              <a:rPr lang="en-CA" smtClean="0"/>
              <a:t>25/01/2012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7BEE6-0A85-4286-BAC5-D0B318A531FF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5B0F-A5B8-4A7D-B5D6-39BEE9076591}" type="datetimeFigureOut">
              <a:rPr lang="en-CA" smtClean="0"/>
              <a:t>25/01/2012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7BEE6-0A85-4286-BAC5-D0B318A531FF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5B0F-A5B8-4A7D-B5D6-39BEE9076591}" type="datetimeFigureOut">
              <a:rPr lang="en-CA" smtClean="0"/>
              <a:t>25/01/2012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7BEE6-0A85-4286-BAC5-D0B318A531FF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43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A465B0F-A5B8-4A7D-B5D6-39BEE9076591}" type="datetimeFigureOut">
              <a:rPr lang="en-CA" smtClean="0"/>
              <a:t>25/01/2012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E57BEE6-0A85-4286-BAC5-D0B318A531FF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g"/><Relationship Id="rId11" Type="http://schemas.microsoft.com/office/2007/relationships/hdphoto" Target="../media/hdphoto6.wdp"/><Relationship Id="rId5" Type="http://schemas.openxmlformats.org/officeDocument/2006/relationships/image" Target="../media/image13.jpg"/><Relationship Id="rId10" Type="http://schemas.openxmlformats.org/officeDocument/2006/relationships/image" Target="../media/image17.jpeg"/><Relationship Id="rId4" Type="http://schemas.microsoft.com/office/2007/relationships/hdphoto" Target="../media/hdphoto4.wdp"/><Relationship Id="rId9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72882">
            <a:off x="617120" y="3589534"/>
            <a:ext cx="2309242" cy="30789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WatercolorSpong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6575">
            <a:off x="6098877" y="499510"/>
            <a:ext cx="2381250" cy="317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1760" y="2808662"/>
            <a:ext cx="4013200" cy="599440"/>
          </a:xfrm>
          <a:ln cap="rnd">
            <a:solidFill>
              <a:srgbClr val="00B0F0"/>
            </a:solidFill>
            <a:prstDash val="sysDash"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  <a:scene3d>
              <a:camera prst="perspectiveLeft"/>
              <a:lightRig rig="threePt" dir="t"/>
            </a:scene3d>
          </a:bodyPr>
          <a:lstStyle/>
          <a:p>
            <a:r>
              <a:rPr lang="en-CA" u="sng" dirty="0" smtClean="0">
                <a:solidFill>
                  <a:srgbClr val="FFFFFF"/>
                </a:solidFill>
                <a:latin typeface="Lucida Handwriting" pitchFamily="66" charset="0"/>
              </a:rPr>
              <a:t>Egg Osmosis Experiment</a:t>
            </a:r>
            <a:endParaRPr lang="en-CA" u="sng" dirty="0">
              <a:solidFill>
                <a:srgbClr val="FFFFFF"/>
              </a:solidFill>
              <a:latin typeface="Lucida Handwriting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83768" y="3672219"/>
            <a:ext cx="4013200" cy="428625"/>
          </a:xfrm>
          <a:noFill/>
          <a:ln>
            <a:solidFill>
              <a:srgbClr val="92D05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CA" b="1" dirty="0" err="1" smtClean="0">
                <a:solidFill>
                  <a:srgbClr val="FFFFFF"/>
                </a:solidFill>
                <a:latin typeface="Lucida Handwriting" pitchFamily="66" charset="0"/>
              </a:rPr>
              <a:t>Alyshia</a:t>
            </a:r>
            <a:r>
              <a:rPr lang="en-CA" b="1" dirty="0" smtClean="0">
                <a:solidFill>
                  <a:srgbClr val="FFFFFF"/>
                </a:solidFill>
                <a:latin typeface="Lucida Handwriting" pitchFamily="66" charset="0"/>
              </a:rPr>
              <a:t> Da Silva</a:t>
            </a:r>
          </a:p>
          <a:p>
            <a:r>
              <a:rPr lang="en-CA" b="1" dirty="0" smtClean="0">
                <a:solidFill>
                  <a:srgbClr val="FFFFFF"/>
                </a:solidFill>
                <a:latin typeface="Lucida Handwriting" pitchFamily="66" charset="0"/>
              </a:rPr>
              <a:t>8-14</a:t>
            </a:r>
            <a:endParaRPr lang="en-CA" b="1" dirty="0">
              <a:solidFill>
                <a:srgbClr val="FFFFFF"/>
              </a:solidFill>
              <a:latin typeface="Lucida Handwriting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552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28796">
            <a:off x="301419" y="1998691"/>
            <a:ext cx="3250704" cy="243802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8684" y="840506"/>
            <a:ext cx="6400800" cy="685800"/>
          </a:xfrm>
        </p:spPr>
        <p:txBody>
          <a:bodyPr>
            <a:noAutofit/>
          </a:bodyPr>
          <a:lstStyle/>
          <a:p>
            <a:r>
              <a:rPr lang="en-CA" sz="2800" dirty="0" smtClean="0">
                <a:latin typeface="Algerian" pitchFamily="82" charset="0"/>
              </a:rPr>
              <a:t>Hypothesis (water egg)</a:t>
            </a:r>
            <a:endParaRPr lang="en-CA" sz="2800" dirty="0">
              <a:latin typeface="Algerian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644008" y="1825512"/>
            <a:ext cx="3124200" cy="4427127"/>
          </a:xfrm>
        </p:spPr>
        <p:txBody>
          <a:bodyPr>
            <a:noAutofit/>
          </a:bodyPr>
          <a:lstStyle/>
          <a:p>
            <a:r>
              <a:rPr lang="en-CA" dirty="0" smtClean="0"/>
              <a:t>Size, wrong thought it would stay same but actually got larger</a:t>
            </a:r>
          </a:p>
          <a:p>
            <a:r>
              <a:rPr lang="en-CA" dirty="0" smtClean="0"/>
              <a:t>Weight, wrong thought it would stay same but got heavier</a:t>
            </a:r>
          </a:p>
          <a:p>
            <a:r>
              <a:rPr lang="en-CA" dirty="0" smtClean="0"/>
              <a:t>Color, right thought would stay same</a:t>
            </a:r>
          </a:p>
          <a:p>
            <a:r>
              <a:rPr lang="en-CA" dirty="0" smtClean="0"/>
              <a:t>Shape, wrong thought stay same but got larger and somewhat transparent</a:t>
            </a:r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1765">
            <a:off x="1259632" y="3741608"/>
            <a:ext cx="3131840" cy="23488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1207336">
            <a:off x="1030095" y="1615380"/>
            <a:ext cx="1584176" cy="369332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dirty="0" smtClean="0">
                <a:solidFill>
                  <a:schemeClr val="tx1"/>
                </a:solidFill>
              </a:rPr>
              <a:t>After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73666">
            <a:off x="2640188" y="3429000"/>
            <a:ext cx="1440160" cy="369332"/>
          </a:xfrm>
          <a:prstGeom prst="rect">
            <a:avLst/>
          </a:prstGeom>
          <a:gradFill flip="none" rotWithShape="1">
            <a:gsLst>
              <a:gs pos="0">
                <a:srgbClr val="FF9999">
                  <a:shade val="30000"/>
                  <a:satMod val="115000"/>
                </a:srgbClr>
              </a:gs>
              <a:gs pos="50000">
                <a:srgbClr val="FF9999">
                  <a:shade val="67500"/>
                  <a:satMod val="115000"/>
                </a:srgbClr>
              </a:gs>
              <a:gs pos="100000">
                <a:srgbClr val="FF9999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Before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92773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77151">
            <a:off x="455364" y="1379410"/>
            <a:ext cx="3121689" cy="234126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2800" dirty="0" smtClean="0">
                <a:latin typeface="Algerian" pitchFamily="82" charset="0"/>
              </a:rPr>
              <a:t>Purpose</a:t>
            </a:r>
            <a:endParaRPr lang="en-CA" sz="2800" dirty="0">
              <a:latin typeface="Algerian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CA" sz="2400" dirty="0" smtClean="0"/>
              <a:t>Place eggs in vinegar to help remove the shell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400" dirty="0" smtClean="0"/>
              <a:t>Measure the weight of the egg using a balance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2400" dirty="0" smtClean="0"/>
              <a:t>Measure the size of the egg using a measuring tape</a:t>
            </a:r>
            <a:endParaRPr lang="en-CA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8277">
            <a:off x="1091370" y="3627983"/>
            <a:ext cx="3249597" cy="243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812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89771">
            <a:off x="387979" y="1385587"/>
            <a:ext cx="3321211" cy="249090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1268760"/>
            <a:ext cx="6400800" cy="685800"/>
          </a:xfrm>
        </p:spPr>
        <p:txBody>
          <a:bodyPr>
            <a:normAutofit/>
          </a:bodyPr>
          <a:lstStyle/>
          <a:p>
            <a:r>
              <a:rPr lang="en-CA" sz="2800" dirty="0" smtClean="0">
                <a:latin typeface="Algerian" pitchFamily="82" charset="0"/>
              </a:rPr>
              <a:t>Purpose</a:t>
            </a:r>
            <a:endParaRPr lang="en-CA" sz="2800" dirty="0">
              <a:latin typeface="Algerian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928121" y="2420888"/>
            <a:ext cx="3124200" cy="3124200"/>
          </a:xfrm>
        </p:spPr>
        <p:txBody>
          <a:bodyPr/>
          <a:lstStyle/>
          <a:p>
            <a:pPr marL="0" indent="0">
              <a:buNone/>
            </a:pPr>
            <a:r>
              <a:rPr lang="en-CA" sz="2400" dirty="0" smtClean="0"/>
              <a:t>4.   Place one egg in water and place the other egg in corn syrup</a:t>
            </a:r>
          </a:p>
          <a:p>
            <a:pPr marL="0" indent="0">
              <a:buNone/>
            </a:pPr>
            <a:r>
              <a:rPr lang="en-CA" sz="2400" dirty="0" smtClean="0"/>
              <a:t>5.   Weight and measure the eggs again</a:t>
            </a:r>
            <a:endParaRPr lang="en-CA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95616">
            <a:off x="1341395" y="3758072"/>
            <a:ext cx="3390579" cy="254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32624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700808"/>
            <a:ext cx="2808312" cy="355076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2400" dirty="0" smtClean="0">
                <a:latin typeface="Algerian" pitchFamily="82" charset="0"/>
              </a:rPr>
              <a:t>Hypothesis for the Corn Syrup Egg</a:t>
            </a:r>
            <a:endParaRPr lang="en-CA" sz="2400" dirty="0">
              <a:latin typeface="Algerian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CA" sz="2400" dirty="0" smtClean="0"/>
              <a:t>Think that the weight of corn syrup egg will change get heavier</a:t>
            </a:r>
          </a:p>
          <a:p>
            <a:r>
              <a:rPr lang="en-CA" sz="2400" dirty="0" smtClean="0"/>
              <a:t>Think the size will change but be smaller </a:t>
            </a:r>
          </a:p>
          <a:p>
            <a:r>
              <a:rPr lang="en-CA" sz="2400" dirty="0" smtClean="0"/>
              <a:t>Looks think that the color will change and shape stay the same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206175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844824"/>
            <a:ext cx="2856632" cy="380884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340768"/>
            <a:ext cx="6400800" cy="685800"/>
          </a:xfrm>
        </p:spPr>
        <p:txBody>
          <a:bodyPr>
            <a:noAutofit/>
          </a:bodyPr>
          <a:lstStyle/>
          <a:p>
            <a:r>
              <a:rPr lang="en-CA" sz="2800" dirty="0" smtClean="0">
                <a:latin typeface="Algerian" pitchFamily="82" charset="0"/>
              </a:rPr>
              <a:t>Hypothesis for the Water Egg</a:t>
            </a:r>
            <a:endParaRPr lang="en-CA" sz="2800" dirty="0">
              <a:latin typeface="Algerian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sz="2400" dirty="0" smtClean="0"/>
              <a:t>Think that weight will stay the same</a:t>
            </a:r>
          </a:p>
          <a:p>
            <a:r>
              <a:rPr lang="en-CA" sz="2400" dirty="0" smtClean="0"/>
              <a:t>Think that the size will stay the same to</a:t>
            </a:r>
          </a:p>
          <a:p>
            <a:r>
              <a:rPr lang="en-CA" sz="2400" dirty="0" smtClean="0"/>
              <a:t>Looks also think it will stay the same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038183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21094">
            <a:off x="211096" y="515236"/>
            <a:ext cx="2193453" cy="164509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8097" y="933852"/>
            <a:ext cx="4114800" cy="701040"/>
          </a:xfrm>
        </p:spPr>
        <p:txBody>
          <a:bodyPr>
            <a:normAutofit/>
          </a:bodyPr>
          <a:lstStyle/>
          <a:p>
            <a:r>
              <a:rPr lang="en-CA" sz="2800" dirty="0" smtClean="0">
                <a:latin typeface="Algerian" pitchFamily="82" charset="0"/>
              </a:rPr>
              <a:t>Materials</a:t>
            </a:r>
            <a:endParaRPr lang="en-CA" sz="2800" dirty="0">
              <a:latin typeface="Algerian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594077" y="1925987"/>
            <a:ext cx="3124200" cy="3124200"/>
          </a:xfrm>
        </p:spPr>
        <p:txBody>
          <a:bodyPr>
            <a:noAutofit/>
          </a:bodyPr>
          <a:lstStyle/>
          <a:p>
            <a:r>
              <a:rPr lang="en-CA" dirty="0" smtClean="0"/>
              <a:t>Vinegar</a:t>
            </a:r>
          </a:p>
          <a:p>
            <a:r>
              <a:rPr lang="en-CA" dirty="0" smtClean="0"/>
              <a:t>Corn syrup</a:t>
            </a:r>
          </a:p>
          <a:p>
            <a:r>
              <a:rPr lang="en-CA" dirty="0" smtClean="0"/>
              <a:t>Eggs (2)</a:t>
            </a:r>
          </a:p>
          <a:p>
            <a:r>
              <a:rPr lang="en-CA" dirty="0" smtClean="0"/>
              <a:t>Balance</a:t>
            </a:r>
          </a:p>
          <a:p>
            <a:r>
              <a:rPr lang="en-CA" dirty="0" smtClean="0"/>
              <a:t>Measuring tape</a:t>
            </a:r>
          </a:p>
          <a:p>
            <a:r>
              <a:rPr lang="en-CA" dirty="0" smtClean="0"/>
              <a:t>String</a:t>
            </a:r>
          </a:p>
          <a:p>
            <a:r>
              <a:rPr lang="en-CA" dirty="0" smtClean="0"/>
              <a:t>Water</a:t>
            </a:r>
          </a:p>
          <a:p>
            <a:r>
              <a:rPr lang="en-CA" dirty="0" smtClean="0"/>
              <a:t>2 beakers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5713">
            <a:off x="2096430" y="1677751"/>
            <a:ext cx="1647244" cy="21963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0">
            <a:off x="93379" y="2440789"/>
            <a:ext cx="2289373" cy="17170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07800">
            <a:off x="2071917" y="3721101"/>
            <a:ext cx="2193648" cy="16452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20463">
            <a:off x="214392" y="4243496"/>
            <a:ext cx="2108913" cy="158168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2649">
            <a:off x="6247239" y="531449"/>
            <a:ext cx="1950864" cy="146314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3357">
            <a:off x="6935796" y="1916516"/>
            <a:ext cx="1971640" cy="147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135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71537336"/>
              </p:ext>
            </p:extLst>
          </p:nvPr>
        </p:nvGraphicFramePr>
        <p:xfrm>
          <a:off x="395536" y="2132856"/>
          <a:ext cx="4038600" cy="292832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346200"/>
                <a:gridCol w="1346200"/>
                <a:gridCol w="1346200"/>
              </a:tblGrid>
              <a:tr h="1464163">
                <a:tc>
                  <a:txBody>
                    <a:bodyPr/>
                    <a:lstStyle/>
                    <a:p>
                      <a:pPr algn="ctr"/>
                      <a:endParaRPr lang="en-CA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CA" dirty="0" smtClean="0">
                          <a:solidFill>
                            <a:schemeClr val="bg1"/>
                          </a:solidFill>
                        </a:rPr>
                        <a:t>Corn Syrup Egg</a:t>
                      </a:r>
                      <a:endParaRPr lang="en-CA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74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>
                          <a:solidFill>
                            <a:schemeClr val="bg1"/>
                          </a:solidFill>
                        </a:rPr>
                        <a:t>Before</a:t>
                      </a:r>
                    </a:p>
                    <a:p>
                      <a:pPr algn="l"/>
                      <a:r>
                        <a:rPr lang="en-CA" dirty="0" smtClean="0">
                          <a:solidFill>
                            <a:schemeClr val="bg1"/>
                          </a:solidFill>
                        </a:rPr>
                        <a:t>W 64.9 </a:t>
                      </a:r>
                      <a:r>
                        <a:rPr lang="en-CA" sz="1200" dirty="0" smtClean="0">
                          <a:solidFill>
                            <a:schemeClr val="bg1"/>
                          </a:solidFill>
                        </a:rPr>
                        <a:t>grams</a:t>
                      </a:r>
                    </a:p>
                    <a:p>
                      <a:pPr algn="l"/>
                      <a:endParaRPr lang="en-CA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/>
                      <a:r>
                        <a:rPr lang="en-CA" dirty="0" smtClean="0">
                          <a:solidFill>
                            <a:schemeClr val="bg1"/>
                          </a:solidFill>
                        </a:rPr>
                        <a:t>S 16.0 cm</a:t>
                      </a:r>
                      <a:endParaRPr lang="en-CA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74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>
                          <a:solidFill>
                            <a:schemeClr val="bg1"/>
                          </a:solidFill>
                        </a:rPr>
                        <a:t>After</a:t>
                      </a:r>
                    </a:p>
                    <a:p>
                      <a:pPr algn="l"/>
                      <a:r>
                        <a:rPr lang="en-CA" dirty="0" smtClean="0">
                          <a:solidFill>
                            <a:schemeClr val="bg1"/>
                          </a:solidFill>
                        </a:rPr>
                        <a:t>W 35.3 </a:t>
                      </a:r>
                      <a:r>
                        <a:rPr lang="en-CA" sz="1200" dirty="0" smtClean="0">
                          <a:solidFill>
                            <a:schemeClr val="bg1"/>
                          </a:solidFill>
                        </a:rPr>
                        <a:t>grams</a:t>
                      </a:r>
                    </a:p>
                    <a:p>
                      <a:pPr algn="l"/>
                      <a:endParaRPr lang="en-CA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/>
                      <a:r>
                        <a:rPr lang="en-CA" dirty="0" smtClean="0">
                          <a:solidFill>
                            <a:schemeClr val="bg1"/>
                          </a:solidFill>
                        </a:rPr>
                        <a:t>S 13.0 cm</a:t>
                      </a:r>
                      <a:endParaRPr lang="en-CA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74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1464163">
                <a:tc>
                  <a:txBody>
                    <a:bodyPr/>
                    <a:lstStyle/>
                    <a:p>
                      <a:endParaRPr lang="en-CA" dirty="0" smtClean="0"/>
                    </a:p>
                    <a:p>
                      <a:pPr algn="ctr"/>
                      <a:endParaRPr lang="en-CA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CA" dirty="0" smtClean="0">
                          <a:solidFill>
                            <a:schemeClr val="bg1"/>
                          </a:solidFill>
                        </a:rPr>
                        <a:t>Water Egg</a:t>
                      </a:r>
                      <a:endParaRPr lang="en-CA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74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en-CA" dirty="0" smtClean="0"/>
                    </a:p>
                    <a:p>
                      <a:r>
                        <a:rPr lang="en-CA" dirty="0" smtClean="0">
                          <a:solidFill>
                            <a:schemeClr val="bg1"/>
                          </a:solidFill>
                        </a:rPr>
                        <a:t>W 65.8</a:t>
                      </a:r>
                      <a:r>
                        <a:rPr lang="en-CA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CA" sz="1200" baseline="0" dirty="0" smtClean="0">
                          <a:solidFill>
                            <a:schemeClr val="bg1"/>
                          </a:solidFill>
                        </a:rPr>
                        <a:t>grams</a:t>
                      </a:r>
                      <a:endParaRPr lang="en-CA" sz="12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CA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CA" dirty="0" smtClean="0">
                          <a:solidFill>
                            <a:schemeClr val="bg1"/>
                          </a:solidFill>
                        </a:rPr>
                        <a:t>S 16.5 cm</a:t>
                      </a:r>
                      <a:endParaRPr lang="en-CA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74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en-CA" dirty="0" smtClean="0"/>
                    </a:p>
                    <a:p>
                      <a:r>
                        <a:rPr lang="en-CA" dirty="0" smtClean="0">
                          <a:solidFill>
                            <a:schemeClr val="bg1"/>
                          </a:solidFill>
                        </a:rPr>
                        <a:t>W 83.3 </a:t>
                      </a:r>
                      <a:r>
                        <a:rPr lang="en-CA" sz="1200" dirty="0" smtClean="0">
                          <a:solidFill>
                            <a:schemeClr val="bg1"/>
                          </a:solidFill>
                        </a:rPr>
                        <a:t>grams</a:t>
                      </a:r>
                    </a:p>
                    <a:p>
                      <a:endParaRPr lang="en-CA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CA" dirty="0" smtClean="0">
                          <a:solidFill>
                            <a:schemeClr val="bg1"/>
                          </a:solidFill>
                        </a:rPr>
                        <a:t>S 18.0 cm</a:t>
                      </a:r>
                      <a:endParaRPr lang="en-CA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74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2800" dirty="0" smtClean="0">
                <a:latin typeface="Algerian" pitchFamily="82" charset="0"/>
              </a:rPr>
              <a:t>Observations</a:t>
            </a:r>
            <a:endParaRPr lang="en-CA" sz="2800" dirty="0">
              <a:latin typeface="Algerian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696136" y="1916832"/>
            <a:ext cx="3124200" cy="427106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CA" sz="1400" dirty="0" smtClean="0"/>
              <a:t>Bubbles coming off of the egg</a:t>
            </a:r>
          </a:p>
          <a:p>
            <a:pPr marL="514350" indent="-514350">
              <a:buFont typeface="+mj-lt"/>
              <a:buAutoNum type="arabicParenR"/>
            </a:pPr>
            <a:r>
              <a:rPr lang="en-CA" sz="1400" dirty="0" smtClean="0"/>
              <a:t>Eggs now floating, at top there is a bunch of white foam</a:t>
            </a:r>
          </a:p>
          <a:p>
            <a:pPr marL="514350" indent="-514350">
              <a:buFont typeface="+mj-lt"/>
              <a:buAutoNum type="arabicParenR"/>
            </a:pPr>
            <a:r>
              <a:rPr lang="en-CA" sz="1400" dirty="0" smtClean="0"/>
              <a:t>After 24hrs lot of foam still at top, shell gone feels soft or jelly-like and squishy</a:t>
            </a:r>
          </a:p>
          <a:p>
            <a:pPr marL="514350" indent="-514350">
              <a:buFont typeface="+mj-lt"/>
              <a:buAutoNum type="arabicParenR"/>
            </a:pPr>
            <a:r>
              <a:rPr lang="en-CA" sz="1400" dirty="0" smtClean="0"/>
              <a:t>After egg in corn syrup 2 days looks soft, soggy, not round and little brown</a:t>
            </a:r>
          </a:p>
          <a:p>
            <a:pPr marL="514350" indent="-514350">
              <a:buFont typeface="+mj-lt"/>
              <a:buAutoNum type="arabicParenR"/>
            </a:pPr>
            <a:r>
              <a:rPr lang="en-CA" sz="1400" dirty="0" smtClean="0"/>
              <a:t>After egg sat in water 2 days seemed larger and transparent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88124">
            <a:off x="285665" y="481031"/>
            <a:ext cx="2118883" cy="15891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8190">
            <a:off x="422683" y="5052895"/>
            <a:ext cx="2088232" cy="15661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5817">
            <a:off x="2595683" y="5125315"/>
            <a:ext cx="2016224" cy="15121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21112429">
            <a:off x="319850" y="147988"/>
            <a:ext cx="158417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CA" dirty="0" smtClean="0"/>
              <a:t>Corn syrup</a:t>
            </a:r>
            <a:endParaRPr lang="en-CA" dirty="0"/>
          </a:p>
        </p:txBody>
      </p:sp>
      <p:sp>
        <p:nvSpPr>
          <p:cNvPr id="11" name="TextBox 10"/>
          <p:cNvSpPr txBox="1"/>
          <p:nvPr/>
        </p:nvSpPr>
        <p:spPr>
          <a:xfrm rot="454408">
            <a:off x="2717996" y="6474621"/>
            <a:ext cx="14401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CA" dirty="0" smtClean="0"/>
              <a:t>vinegar</a:t>
            </a:r>
            <a:endParaRPr lang="en-CA" dirty="0"/>
          </a:p>
        </p:txBody>
      </p:sp>
      <p:sp>
        <p:nvSpPr>
          <p:cNvPr id="12" name="TextBox 11"/>
          <p:cNvSpPr txBox="1"/>
          <p:nvPr/>
        </p:nvSpPr>
        <p:spPr>
          <a:xfrm rot="21191217">
            <a:off x="1169003" y="6394676"/>
            <a:ext cx="108012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CA" dirty="0" smtClean="0"/>
              <a:t>Water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6359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88840"/>
            <a:ext cx="4111624" cy="308371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908720"/>
            <a:ext cx="6400800" cy="685800"/>
          </a:xfrm>
        </p:spPr>
        <p:txBody>
          <a:bodyPr>
            <a:normAutofit/>
          </a:bodyPr>
          <a:lstStyle/>
          <a:p>
            <a:r>
              <a:rPr lang="en-CA" sz="2800" dirty="0" smtClean="0">
                <a:latin typeface="Algerian" pitchFamily="82" charset="0"/>
              </a:rPr>
              <a:t>Conclusion</a:t>
            </a:r>
            <a:endParaRPr lang="en-CA" sz="2800" dirty="0">
              <a:latin typeface="Algerian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427984" y="1844824"/>
            <a:ext cx="4023360" cy="4005072"/>
          </a:xfrm>
        </p:spPr>
        <p:txBody>
          <a:bodyPr>
            <a:normAutofit/>
          </a:bodyPr>
          <a:lstStyle/>
          <a:p>
            <a:r>
              <a:rPr lang="en-CA" dirty="0" smtClean="0"/>
              <a:t>Corn syrup egg smaller water left egg due to egg having higher concentration than corn syrup. Water moved high concentration to low concentration</a:t>
            </a:r>
          </a:p>
          <a:p>
            <a:r>
              <a:rPr lang="en-CA" dirty="0" smtClean="0"/>
              <a:t> </a:t>
            </a:r>
            <a:r>
              <a:rPr lang="en-CA" dirty="0"/>
              <a:t>W</a:t>
            </a:r>
            <a:r>
              <a:rPr lang="en-CA" dirty="0" smtClean="0"/>
              <a:t>ater egg larger water entered egg due to egg having lower concentration than water. Water moved high concentration to low concentration</a:t>
            </a:r>
          </a:p>
          <a:p>
            <a:pPr marL="0" indent="0" algn="ctr">
              <a:buNone/>
            </a:pPr>
            <a:r>
              <a:rPr lang="en-CA" b="1" dirty="0" smtClean="0"/>
              <a:t>THIS IS OSMOSIS!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2275330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70413">
            <a:off x="381811" y="1689922"/>
            <a:ext cx="2715770" cy="203682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2800" dirty="0" smtClean="0">
                <a:latin typeface="Algerian" pitchFamily="82" charset="0"/>
              </a:rPr>
              <a:t>Hypothesis (corn syrup egg)</a:t>
            </a:r>
            <a:endParaRPr lang="en-CA" sz="2800" dirty="0">
              <a:latin typeface="Algerian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860032" y="1938908"/>
            <a:ext cx="3124200" cy="4121894"/>
          </a:xfrm>
        </p:spPr>
        <p:txBody>
          <a:bodyPr>
            <a:normAutofit fontScale="55000" lnSpcReduction="20000"/>
          </a:bodyPr>
          <a:lstStyle/>
          <a:p>
            <a:r>
              <a:rPr lang="en-CA" sz="2900" dirty="0" smtClean="0"/>
              <a:t>Size, right thought it would get smaller water left egg went into corn syrup</a:t>
            </a:r>
          </a:p>
          <a:p>
            <a:r>
              <a:rPr lang="en-CA" sz="2900" dirty="0" smtClean="0"/>
              <a:t>Weight, wrong thought heavier didn’t water left the egg went into corn syrup</a:t>
            </a:r>
          </a:p>
          <a:p>
            <a:r>
              <a:rPr lang="en-CA" sz="2900" dirty="0" smtClean="0"/>
              <a:t>Color, right thought it would turn brown</a:t>
            </a:r>
          </a:p>
          <a:p>
            <a:r>
              <a:rPr lang="en-CA" sz="2900" dirty="0" smtClean="0"/>
              <a:t>Shape, wrong thought it stayed the same but got a little lumpy</a:t>
            </a:r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6975">
            <a:off x="1331639" y="3799796"/>
            <a:ext cx="2808312" cy="21062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1124762">
            <a:off x="826241" y="1338900"/>
            <a:ext cx="1073594" cy="369332"/>
          </a:xfrm>
          <a:prstGeom prst="rect">
            <a:avLst/>
          </a:prstGeom>
          <a:solidFill>
            <a:srgbClr val="92D05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 smtClean="0"/>
              <a:t>Before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 rot="450100">
            <a:off x="2754512" y="3581687"/>
            <a:ext cx="1260141" cy="369332"/>
          </a:xfrm>
          <a:prstGeom prst="rect">
            <a:avLst/>
          </a:prstGeom>
          <a:solidFill>
            <a:schemeClr val="accent6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 smtClean="0"/>
              <a:t>After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54463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140</TotalTime>
  <Words>401</Words>
  <Application>Microsoft Office PowerPoint</Application>
  <PresentationFormat>On-screen Show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Couture</vt:lpstr>
      <vt:lpstr>Egg Osmosis Experiment</vt:lpstr>
      <vt:lpstr>Purpose</vt:lpstr>
      <vt:lpstr>Purpose</vt:lpstr>
      <vt:lpstr>Hypothesis for the Corn Syrup Egg</vt:lpstr>
      <vt:lpstr>Hypothesis for the Water Egg</vt:lpstr>
      <vt:lpstr>Materials</vt:lpstr>
      <vt:lpstr>Observations</vt:lpstr>
      <vt:lpstr>Conclusion</vt:lpstr>
      <vt:lpstr>Hypothesis (corn syrup egg)</vt:lpstr>
      <vt:lpstr>Hypothesis (water egg)</vt:lpstr>
    </vt:vector>
  </TitlesOfParts>
  <Company>Winnipeg School Division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Egg Osmosis Experiment</dc:title>
  <dc:creator>Winnipeg School Division</dc:creator>
  <cp:lastModifiedBy>Winnipeg School Division</cp:lastModifiedBy>
  <cp:revision>15</cp:revision>
  <dcterms:created xsi:type="dcterms:W3CDTF">2011-12-19T20:00:28Z</dcterms:created>
  <dcterms:modified xsi:type="dcterms:W3CDTF">2012-01-25T18:38:24Z</dcterms:modified>
</cp:coreProperties>
</file>